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83" r:id="rId3"/>
    <p:sldId id="286" r:id="rId4"/>
    <p:sldId id="287" r:id="rId5"/>
    <p:sldId id="294" r:id="rId6"/>
    <p:sldId id="299" r:id="rId7"/>
    <p:sldId id="304" r:id="rId8"/>
    <p:sldId id="305" r:id="rId9"/>
    <p:sldId id="303" r:id="rId10"/>
    <p:sldId id="285" r:id="rId11"/>
    <p:sldId id="288" r:id="rId12"/>
    <p:sldId id="289" r:id="rId13"/>
    <p:sldId id="290" r:id="rId14"/>
    <p:sldId id="291" r:id="rId15"/>
    <p:sldId id="292" r:id="rId16"/>
    <p:sldId id="297" r:id="rId17"/>
    <p:sldId id="302" r:id="rId18"/>
    <p:sldId id="298" r:id="rId19"/>
    <p:sldId id="307" r:id="rId20"/>
    <p:sldId id="310" r:id="rId21"/>
    <p:sldId id="311" r:id="rId22"/>
    <p:sldId id="316" r:id="rId23"/>
    <p:sldId id="296" r:id="rId24"/>
    <p:sldId id="322" r:id="rId25"/>
    <p:sldId id="301" r:id="rId26"/>
    <p:sldId id="323" r:id="rId27"/>
    <p:sldId id="324" r:id="rId28"/>
    <p:sldId id="295" r:id="rId29"/>
    <p:sldId id="318" r:id="rId30"/>
    <p:sldId id="319" r:id="rId31"/>
    <p:sldId id="320" r:id="rId32"/>
    <p:sldId id="321" r:id="rId33"/>
    <p:sldId id="312" r:id="rId34"/>
    <p:sldId id="314" r:id="rId35"/>
    <p:sldId id="313" r:id="rId36"/>
    <p:sldId id="315" r:id="rId37"/>
    <p:sldId id="284" r:id="rId38"/>
    <p:sldId id="281" r:id="rId3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FFF"/>
    <a:srgbClr val="F8F9FA"/>
    <a:srgbClr val="FFFEFF"/>
    <a:srgbClr val="561B64"/>
    <a:srgbClr val="333333"/>
    <a:srgbClr val="82D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3AB458-AE7A-4630-892D-094C6605534A}" v="11" dt="2020-02-24T22:44:34.782"/>
    <p1510:client id="{A5E89E1D-69DD-D744-90BB-1E9C5F77E152}" v="3" dt="2020-02-16T10:34:37.6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22"/>
    <p:restoredTop sz="71854"/>
  </p:normalViewPr>
  <p:slideViewPr>
    <p:cSldViewPr snapToGrid="0">
      <p:cViewPr varScale="1">
        <p:scale>
          <a:sx n="89" d="100"/>
          <a:sy n="89" d="100"/>
        </p:scale>
        <p:origin x="391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xema González Balseiro" userId="a6c5b3bf80d42c52" providerId="Windows Live" clId="Web-{4B3AB458-AE7A-4630-892D-094C6605534A}"/>
    <pc:docChg chg="modSld">
      <pc:chgData name="Txema González Balseiro" userId="a6c5b3bf80d42c52" providerId="Windows Live" clId="Web-{4B3AB458-AE7A-4630-892D-094C6605534A}" dt="2020-02-24T22:44:34.782" v="9" actId="20577"/>
      <pc:docMkLst>
        <pc:docMk/>
      </pc:docMkLst>
      <pc:sldChg chg="modSp">
        <pc:chgData name="Txema González Balseiro" userId="a6c5b3bf80d42c52" providerId="Windows Live" clId="Web-{4B3AB458-AE7A-4630-892D-094C6605534A}" dt="2020-02-24T22:44:33.611" v="7" actId="20577"/>
        <pc:sldMkLst>
          <pc:docMk/>
          <pc:sldMk cId="1917610916" sldId="256"/>
        </pc:sldMkLst>
        <pc:spChg chg="mod">
          <ac:chgData name="Txema González Balseiro" userId="a6c5b3bf80d42c52" providerId="Windows Live" clId="Web-{4B3AB458-AE7A-4630-892D-094C6605534A}" dt="2020-02-24T22:44:33.611" v="7" actId="20577"/>
          <ac:spMkLst>
            <pc:docMk/>
            <pc:sldMk cId="1917610916" sldId="256"/>
            <ac:spMk id="10" creationId="{034FA022-7B61-4C8E-B2CA-2D957DA64C2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F663-7E36-284F-93AD-25D19950C905}" type="datetimeFigureOut">
              <a:rPr lang="es-ES_tradnl" smtClean="0"/>
              <a:t>28/02/2020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1BD0E-354B-C440-9698-83F7F74945A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63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01BD0E-354B-C440-9698-83F7F74945AC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1195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28/02/2020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28/02/2020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B72CA792-D146-9342-95DE-270094613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7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pic>
        <p:nvPicPr>
          <p:cNvPr id="11" name="Imagen 10" descr="Logo netcoreconf 2002">
            <a:extLst>
              <a:ext uri="{FF2B5EF4-FFF2-40B4-BE49-F238E27FC236}">
                <a16:creationId xmlns:a16="http://schemas.microsoft.com/office/drawing/2014/main" id="{2F663C3A-A960-E84F-81B3-BE5BCB578E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03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28/02/2020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Imagen 11" descr="Logo netcoreconf 2002">
            <a:extLst>
              <a:ext uri="{FF2B5EF4-FFF2-40B4-BE49-F238E27FC236}">
                <a16:creationId xmlns:a16="http://schemas.microsoft.com/office/drawing/2014/main" id="{019D85AC-A418-9147-8704-C7F91D0CD2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28/02/2020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ADB4CA7-93C0-5F44-8926-1301295FC8CE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Agradecimientos</a:t>
            </a:r>
          </a:p>
        </p:txBody>
      </p:sp>
      <p:pic>
        <p:nvPicPr>
          <p:cNvPr id="11" name="Imagen 10" descr="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61218873-AEF3-9748-A6F0-A3B1CE1F5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5569"/>
            <a:ext cx="12192000" cy="4748352"/>
          </a:xfrm>
          <a:prstGeom prst="rect">
            <a:avLst/>
          </a:prstGeom>
        </p:spPr>
      </p:pic>
      <p:pic>
        <p:nvPicPr>
          <p:cNvPr id="3" name="Imagen 2" descr="Logo netcoreconf 2002">
            <a:extLst>
              <a:ext uri="{FF2B5EF4-FFF2-40B4-BE49-F238E27FC236}">
                <a16:creationId xmlns:a16="http://schemas.microsoft.com/office/drawing/2014/main" id="{0164656C-8E29-3140-B717-049857FE8D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1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28/02/2020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0" r:id="rId3"/>
    <p:sldLayoutId id="214748366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2.jpg"/><Relationship Id="rId16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5" Type="http://schemas.openxmlformats.org/officeDocument/2006/relationships/image" Target="../media/image45.sv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netcoreconf.com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netcoreconf.com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A1A5789-0FBE-42C8-B265-E351B9713ED7}"/>
              </a:ext>
            </a:extLst>
          </p:cNvPr>
          <p:cNvSpPr txBox="1"/>
          <p:nvPr/>
        </p:nvSpPr>
        <p:spPr>
          <a:xfrm>
            <a:off x="385895" y="226503"/>
            <a:ext cx="202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2020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9A9107-7CC1-417C-ACF6-D8FCDFA43E66}"/>
              </a:ext>
            </a:extLst>
          </p:cNvPr>
          <p:cNvSpPr txBox="1"/>
          <p:nvPr/>
        </p:nvSpPr>
        <p:spPr>
          <a:xfrm>
            <a:off x="769257" y="1994460"/>
            <a:ext cx="5604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Netcoreconf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4A8748D-50CF-4BF8-A0BD-D01D82E60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7" y="5109029"/>
            <a:ext cx="1342229" cy="152246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34FA022-7B61-4C8E-B2CA-2D957DA64C25}"/>
              </a:ext>
            </a:extLst>
          </p:cNvPr>
          <p:cNvSpPr txBox="1"/>
          <p:nvPr/>
        </p:nvSpPr>
        <p:spPr>
          <a:xfrm rot="21187121">
            <a:off x="888102" y="6089650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18/01/2020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711B393-719D-409E-8EB2-E7DF14C1357A}"/>
              </a:ext>
            </a:extLst>
          </p:cNvPr>
          <p:cNvSpPr txBox="1"/>
          <p:nvPr/>
        </p:nvSpPr>
        <p:spPr>
          <a:xfrm>
            <a:off x="820651" y="3102456"/>
            <a:ext cx="3955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Azure Durable Functions: Detrás de la magia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F8501A-F1EB-4A1D-8290-1FAFCC58B384}"/>
              </a:ext>
            </a:extLst>
          </p:cNvPr>
          <p:cNvSpPr/>
          <p:nvPr/>
        </p:nvSpPr>
        <p:spPr>
          <a:xfrm>
            <a:off x="5736566" y="5400137"/>
            <a:ext cx="6455434" cy="1457864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73E191F-077E-40DF-93A0-9267D6423616}"/>
              </a:ext>
            </a:extLst>
          </p:cNvPr>
          <p:cNvGrpSpPr/>
          <p:nvPr/>
        </p:nvGrpSpPr>
        <p:grpSpPr>
          <a:xfrm>
            <a:off x="7554731" y="5734731"/>
            <a:ext cx="6891637" cy="945593"/>
            <a:chOff x="990032" y="4826199"/>
            <a:chExt cx="6891637" cy="945593"/>
          </a:xfrm>
        </p:grpSpPr>
        <p:sp>
          <p:nvSpPr>
            <p:cNvPr id="13" name="CuadroTexto 6">
              <a:extLst>
                <a:ext uri="{FF2B5EF4-FFF2-40B4-BE49-F238E27FC236}">
                  <a16:creationId xmlns:a16="http://schemas.microsoft.com/office/drawing/2014/main" id="{19FD81FE-A8E1-43A4-A479-1D4D8D2DFA9B}"/>
                </a:ext>
              </a:extLst>
            </p:cNvPr>
            <p:cNvSpPr txBox="1"/>
            <p:nvPr/>
          </p:nvSpPr>
          <p:spPr>
            <a:xfrm>
              <a:off x="990034" y="4826199"/>
              <a:ext cx="68916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Luis Mañez</a:t>
              </a:r>
            </a:p>
          </p:txBody>
        </p:sp>
        <p:sp>
          <p:nvSpPr>
            <p:cNvPr id="14" name="CuadroTexto 7">
              <a:extLst>
                <a:ext uri="{FF2B5EF4-FFF2-40B4-BE49-F238E27FC236}">
                  <a16:creationId xmlns:a16="http://schemas.microsoft.com/office/drawing/2014/main" id="{15F2F2B1-9EF5-44EB-8570-4D0E7F2A69F9}"/>
                </a:ext>
              </a:extLst>
            </p:cNvPr>
            <p:cNvSpPr txBox="1"/>
            <p:nvPr/>
          </p:nvSpPr>
          <p:spPr>
            <a:xfrm>
              <a:off x="990032" y="5164753"/>
              <a:ext cx="60203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Cloud </a:t>
              </a:r>
              <a:r>
                <a:rPr kumimoji="0" lang="es-ES" sz="14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Solutions</a:t>
              </a:r>
              <a:r>
                <a:rPr kumimoji="0" lang="es-E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Architect (ClearPeople LTD)</a:t>
              </a:r>
            </a:p>
          </p:txBody>
        </p:sp>
        <p:sp>
          <p:nvSpPr>
            <p:cNvPr id="15" name="CuadroTexto 10">
              <a:extLst>
                <a:ext uri="{FF2B5EF4-FFF2-40B4-BE49-F238E27FC236}">
                  <a16:creationId xmlns:a16="http://schemas.microsoft.com/office/drawing/2014/main" id="{67071479-0AAC-40EB-8C34-A5E7EFAF1620}"/>
                </a:ext>
              </a:extLst>
            </p:cNvPr>
            <p:cNvSpPr txBox="1"/>
            <p:nvPr/>
          </p:nvSpPr>
          <p:spPr>
            <a:xfrm>
              <a:off x="990032" y="5464015"/>
              <a:ext cx="39550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@luismanez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37FFDDC-665D-4EBC-9208-D7D769AF2871}"/>
              </a:ext>
            </a:extLst>
          </p:cNvPr>
          <p:cNvGrpSpPr/>
          <p:nvPr/>
        </p:nvGrpSpPr>
        <p:grpSpPr>
          <a:xfrm>
            <a:off x="2407641" y="5770741"/>
            <a:ext cx="6891637" cy="945593"/>
            <a:chOff x="837632" y="3655885"/>
            <a:chExt cx="6891637" cy="945593"/>
          </a:xfrm>
        </p:grpSpPr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BF3D0B16-54D2-4B04-B9E5-587A4B429FB0}"/>
                </a:ext>
              </a:extLst>
            </p:cNvPr>
            <p:cNvSpPr txBox="1"/>
            <p:nvPr/>
          </p:nvSpPr>
          <p:spPr>
            <a:xfrm>
              <a:off x="837634" y="3655885"/>
              <a:ext cx="68916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Juan Carlos </a:t>
              </a:r>
              <a:r>
                <a:rPr kumimoji="0" lang="es-E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Martinez</a:t>
              </a:r>
              <a:endPara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2F707A79-631D-4BCB-9292-933CCC3620A0}"/>
                </a:ext>
              </a:extLst>
            </p:cNvPr>
            <p:cNvSpPr txBox="1"/>
            <p:nvPr/>
          </p:nvSpPr>
          <p:spPr>
            <a:xfrm>
              <a:off x="837632" y="3994439"/>
              <a:ext cx="60203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Technical architect “Mr. Connect” (ClearPeople LTD)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E7F6AFB6-20C3-4BCF-B654-8D2757EE233F}"/>
                </a:ext>
              </a:extLst>
            </p:cNvPr>
            <p:cNvSpPr txBox="1"/>
            <p:nvPr/>
          </p:nvSpPr>
          <p:spPr>
            <a:xfrm>
              <a:off x="837632" y="4293701"/>
              <a:ext cx="39550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@jcmartinezg23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761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Durable Functions</a:t>
            </a:r>
            <a:br>
              <a:rPr lang="es-E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s-E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Application</a:t>
            </a:r>
            <a:r>
              <a:rPr lang="es-E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s-ES" sz="54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Patterns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00906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7848D2-FAE2-4376-9128-5EDB51111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Function chaining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8CF3B1-F0DD-4FF6-8943-520E2F269D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58" y="2714121"/>
            <a:ext cx="5431536" cy="2960187"/>
          </a:xfrm>
          <a:prstGeom prst="rect">
            <a:avLst/>
          </a:prstGeom>
        </p:spPr>
      </p:pic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332D48A3-E8B6-49D6-9B10-32E08253A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408" y="3707152"/>
            <a:ext cx="5431536" cy="96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13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7848D2-FAE2-4376-9128-5EDB51111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Fan out/fan in</a:t>
            </a:r>
            <a:br>
              <a:rPr lang="en-US">
                <a:solidFill>
                  <a:schemeClr val="tx1"/>
                </a:solidFill>
              </a:rPr>
            </a:br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DA76491-B489-42D4-89E3-355DF1B6E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58" y="2578333"/>
            <a:ext cx="5431536" cy="3231763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B475937D-5E6C-40B9-B3E9-4642FB7F8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408" y="2844896"/>
            <a:ext cx="5431536" cy="268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3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7848D2-FAE2-4376-9128-5EDB51111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Async HTTP APIs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CFF7AA40-F83C-41EC-93E2-6969878BA6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058" y="2152384"/>
            <a:ext cx="5431536" cy="40836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29EABF-53FE-4EA8-A986-582EEF65A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1408" y="2912790"/>
            <a:ext cx="5431536" cy="2552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059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7848D2-FAE2-4376-9128-5EDB51111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Monitor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27FEF7-B8A3-4CF9-9252-7AB82FAEE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58" y="2313545"/>
            <a:ext cx="5431536" cy="3761339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EA2E3A4D-FB20-4D3F-8768-F3F6CBEFB5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408" y="2369636"/>
            <a:ext cx="5431536" cy="363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17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8263A24-0C1F-4677-B43C-4AE14E276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53" y="304802"/>
            <a:ext cx="11097349" cy="1573149"/>
          </a:xfrm>
          <a:prstGeom prst="rect">
            <a:avLst/>
          </a:prstGeom>
          <a:ln w="12700">
            <a:solidFill>
              <a:srgbClr val="EFEFEF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7848D2-FAE2-4376-9128-5EDB51111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405575"/>
            <a:ext cx="5001768" cy="13716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chemeClr val="tx1"/>
                </a:solidFill>
              </a:rPr>
              <a:t>Human interaction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784" y="76442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86984" y="1071836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7F6141-5517-4673-BDC1-93A4EAB6F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058" y="2157202"/>
            <a:ext cx="5431536" cy="3204606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55E50EEC-AE90-468A-928D-FA1FDDE8E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1408" y="2182753"/>
            <a:ext cx="5431536" cy="2281244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46EFD59A-1F74-4D36-A005-A1D1D557B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4784" y="5474142"/>
            <a:ext cx="5485810" cy="553998"/>
          </a:xfrm>
          <a:prstGeom prst="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 Unicode MS"/>
                <a:ea typeface="+mn-ea"/>
                <a:cs typeface="+mn-cs"/>
              </a:rPr>
              <a:t>curl -d "true" http://localhost:7071/runtime/webhooks/durabletask/instances/{instanceId}/raiseEvent/ApprovalEvent -H "Content-Type: application/json"</a:t>
            </a:r>
            <a:r>
              <a:rPr kumimoji="0" lang="en-US" altLang="en-US" sz="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DEC9EA-3F3C-4BE4-85EE-3243D1BD02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5206" y="5361808"/>
            <a:ext cx="5288921" cy="146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8867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B2BE15-050B-42D6-BEC6-60DF706CE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Orchestrator function code constraints</a:t>
            </a:r>
            <a:endParaRPr lang="en-US" sz="5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962277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02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FCF44E-EB06-406E-8E80-9E7694601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8773" y="0"/>
            <a:ext cx="61744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6813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E752D26-0424-41B9-9F92-B889C73F06F6}"/>
              </a:ext>
            </a:extLst>
          </p:cNvPr>
          <p:cNvSpPr/>
          <p:nvPr/>
        </p:nvSpPr>
        <p:spPr>
          <a:xfrm>
            <a:off x="1" y="6343550"/>
            <a:ext cx="1219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https://docs.microsoft.com/en-us/azure/azure-functions/durable/durable-functions-code-constraints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0DC0C1-9F77-4B3F-922B-12A5D4199A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" y="1090905"/>
            <a:ext cx="5847624" cy="38755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F6BFD83-5084-4CED-8166-BF1D62D31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842" y="1319141"/>
            <a:ext cx="5996158" cy="395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22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B2BE15-050B-42D6-BEC6-60DF706CE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this works under the hood</a:t>
            </a:r>
          </a:p>
        </p:txBody>
      </p:sp>
    </p:spTree>
    <p:extLst>
      <p:ext uri="{BB962C8B-B14F-4D97-AF65-F5344CB8AC3E}">
        <p14:creationId xmlns:p14="http://schemas.microsoft.com/office/powerpoint/2010/main" val="28752705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Sponsors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74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3A9B1-8D2C-442C-AEF2-FF563FEA1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Orchestrator Lifecycle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7ED41-D46F-4899-B84D-A3BA19666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Any await keyword yields control to the task dispatcher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The dispatcher commits any scheduled action to the storage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The dispatcher sends messages through a queue to schedule the actual work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Orchestrator effectively unloads from memory </a:t>
            </a:r>
          </a:p>
        </p:txBody>
      </p:sp>
    </p:spTree>
    <p:extLst>
      <p:ext uri="{BB962C8B-B14F-4D97-AF65-F5344CB8AC3E}">
        <p14:creationId xmlns:p14="http://schemas.microsoft.com/office/powerpoint/2010/main" val="1767502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3A9B1-8D2C-442C-AEF2-FF563FEA1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Orchestrator Lifecycle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7ED41-D46F-4899-B84D-A3BA19666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/>
              <a:t>When a response is received, the orchestrator is woken up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Entire orchestration is re-executed to rebuild the current state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/>
              <a:t>Every async work encountered is checked against storage to see if it’s already been executed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If it has, it retrieves the result from the table and continues execution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GB" dirty="0"/>
              <a:t>If it hasn’t, work is scheduled again</a:t>
            </a:r>
          </a:p>
        </p:txBody>
      </p:sp>
    </p:spTree>
    <p:extLst>
      <p:ext uri="{BB962C8B-B14F-4D97-AF65-F5344CB8AC3E}">
        <p14:creationId xmlns:p14="http://schemas.microsoft.com/office/powerpoint/2010/main" val="1573192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B2BE15-050B-42D6-BEC6-60DF706CE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That´s cool… Can you show me some code?</a:t>
            </a:r>
          </a:p>
        </p:txBody>
      </p:sp>
    </p:spTree>
    <p:extLst>
      <p:ext uri="{BB962C8B-B14F-4D97-AF65-F5344CB8AC3E}">
        <p14:creationId xmlns:p14="http://schemas.microsoft.com/office/powerpoint/2010/main" val="13598559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1">
            <a:extLst>
              <a:ext uri="{FF2B5EF4-FFF2-40B4-BE49-F238E27FC236}">
                <a16:creationId xmlns:a16="http://schemas.microsoft.com/office/drawing/2014/main" id="{8525B3F1-8484-439C-8EF3-FD4A3DDC27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 descr="A close up of food&#10;&#10;Description automatically generated">
            <a:extLst>
              <a:ext uri="{FF2B5EF4-FFF2-40B4-BE49-F238E27FC236}">
                <a16:creationId xmlns:a16="http://schemas.microsoft.com/office/drawing/2014/main" id="{EAE140E7-C25E-4C24-A963-9DE872B0F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52" r="4770" b="1"/>
          <a:stretch/>
        </p:blipFill>
        <p:spPr>
          <a:xfrm>
            <a:off x="-18" y="10"/>
            <a:ext cx="9141744" cy="6857990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4981E3D-0876-46C5-845F-8D4FD1E435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651" y="1731772"/>
            <a:ext cx="4700016" cy="3236976"/>
          </a:xfrm>
          <a:prstGeom prst="rect">
            <a:avLst/>
          </a:prstGeom>
          <a:solidFill>
            <a:schemeClr val="tx1">
              <a:lumMod val="85000"/>
              <a:lumOff val="15000"/>
              <a:alpha val="85000"/>
            </a:schemeClr>
          </a:solidFill>
          <a:ln w="139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A6AFD72-1CAE-43AF-B644-28ABBDFCD148}"/>
              </a:ext>
            </a:extLst>
          </p:cNvPr>
          <p:cNvSpPr txBox="1"/>
          <p:nvPr/>
        </p:nvSpPr>
        <p:spPr>
          <a:xfrm>
            <a:off x="1054099" y="2813730"/>
            <a:ext cx="4232272" cy="19487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Instayum</a:t>
            </a: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!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Making #</a:t>
            </a: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foodielovers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since 2020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C45433A-33DE-4EF8-8C06-6B9A39DF49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83" r="3246" b="1"/>
          <a:stretch/>
        </p:blipFill>
        <p:spPr>
          <a:xfrm>
            <a:off x="5790371" y="10"/>
            <a:ext cx="6401647" cy="6852984"/>
          </a:xfrm>
          <a:custGeom>
            <a:avLst/>
            <a:gdLst>
              <a:gd name="connsiteX0" fmla="*/ 354282 w 6401647"/>
              <a:gd name="connsiteY0" fmla="*/ 0 h 6852994"/>
              <a:gd name="connsiteX1" fmla="*/ 6401647 w 6401647"/>
              <a:gd name="connsiteY1" fmla="*/ 0 h 6852994"/>
              <a:gd name="connsiteX2" fmla="*/ 6401647 w 6401647"/>
              <a:gd name="connsiteY2" fmla="*/ 6852994 h 6852994"/>
              <a:gd name="connsiteX3" fmla="*/ 0 w 6401647"/>
              <a:gd name="connsiteY3" fmla="*/ 6852994 h 6852994"/>
              <a:gd name="connsiteX4" fmla="*/ 0 w 6401647"/>
              <a:gd name="connsiteY4" fmla="*/ 6852993 h 6852994"/>
              <a:gd name="connsiteX5" fmla="*/ 3528116 w 6401647"/>
              <a:gd name="connsiteY5" fmla="*/ 6852993 h 685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4086503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hand, holding, food&#10;&#10;Description automatically generated">
            <a:extLst>
              <a:ext uri="{FF2B5EF4-FFF2-40B4-BE49-F238E27FC236}">
                <a16:creationId xmlns:a16="http://schemas.microsoft.com/office/drawing/2014/main" id="{280EB8E4-2EFD-4D98-8877-705E653D97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1850"/>
            <a:ext cx="5409226" cy="360615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C5052779-4DAE-4C93-ABE9-422B280509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510" y="359155"/>
            <a:ext cx="873950" cy="873950"/>
          </a:xfrm>
          <a:prstGeom prst="rect">
            <a:avLst/>
          </a:prstGeom>
        </p:spPr>
      </p:pic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8318B3E4-2C32-4232-9065-E99D842B15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423" y="1906345"/>
            <a:ext cx="586291" cy="586291"/>
          </a:xfrm>
          <a:prstGeom prst="rect">
            <a:avLst/>
          </a:prstGeom>
        </p:spPr>
      </p:pic>
      <p:pic>
        <p:nvPicPr>
          <p:cNvPr id="13" name="Picture 12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1514A523-27FC-4F15-B47B-F4FA592607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664" y="685397"/>
            <a:ext cx="674798" cy="674798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B0D3717-2436-4890-A711-5B967C11D881}"/>
              </a:ext>
            </a:extLst>
          </p:cNvPr>
          <p:cNvSpPr/>
          <p:nvPr/>
        </p:nvSpPr>
        <p:spPr>
          <a:xfrm>
            <a:off x="1929109" y="186071"/>
            <a:ext cx="215527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[</a:t>
            </a:r>
            <a:r>
              <a:rPr kumimoji="0" 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BlobTrigger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(“images/{name}")]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E60B9AED-7DFB-4178-8C6A-E2DC17038DCD}"/>
              </a:ext>
            </a:extLst>
          </p:cNvPr>
          <p:cNvGrpSpPr/>
          <p:nvPr/>
        </p:nvGrpSpPr>
        <p:grpSpPr>
          <a:xfrm>
            <a:off x="3959919" y="43620"/>
            <a:ext cx="1840504" cy="1178664"/>
            <a:chOff x="3203738" y="1888107"/>
            <a:chExt cx="1840504" cy="1178664"/>
          </a:xfrm>
        </p:grpSpPr>
        <p:pic>
          <p:nvPicPr>
            <p:cNvPr id="17" name="Picture 16" descr="A picture containing plate&#10;&#10;Description automatically generated">
              <a:extLst>
                <a:ext uri="{FF2B5EF4-FFF2-40B4-BE49-F238E27FC236}">
                  <a16:creationId xmlns:a16="http://schemas.microsoft.com/office/drawing/2014/main" id="{5EF1BA06-C324-4232-97A3-F23C3F158DB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0660" y="1888107"/>
              <a:ext cx="1060333" cy="1060333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6664BF1-C5B7-4D1E-A96C-BB8560C41882}"/>
                </a:ext>
              </a:extLst>
            </p:cNvPr>
            <p:cNvSpPr/>
            <p:nvPr/>
          </p:nvSpPr>
          <p:spPr>
            <a:xfrm>
              <a:off x="3203738" y="2758994"/>
              <a:ext cx="184050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[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OrchestrationTrigger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] </a:t>
              </a:r>
            </a:p>
          </p:txBody>
        </p:sp>
      </p:grpSp>
      <p:pic>
        <p:nvPicPr>
          <p:cNvPr id="25" name="Picture 2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D5831871-F148-478F-BF88-287F166DD4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052" y="213666"/>
            <a:ext cx="561782" cy="56178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179FE3CE-5F93-4F8D-AF68-4DE95240793B}"/>
              </a:ext>
            </a:extLst>
          </p:cNvPr>
          <p:cNvSpPr txBox="1"/>
          <p:nvPr/>
        </p:nvSpPr>
        <p:spPr>
          <a:xfrm>
            <a:off x="6198060" y="659359"/>
            <a:ext cx="1338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Tags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Arrow: Curved Down 35">
            <a:extLst>
              <a:ext uri="{FF2B5EF4-FFF2-40B4-BE49-F238E27FC236}">
                <a16:creationId xmlns:a16="http://schemas.microsoft.com/office/drawing/2014/main" id="{69DDED2F-E14A-4A29-BB1D-D9A83ABAB2FF}"/>
              </a:ext>
            </a:extLst>
          </p:cNvPr>
          <p:cNvSpPr/>
          <p:nvPr/>
        </p:nvSpPr>
        <p:spPr>
          <a:xfrm>
            <a:off x="7283893" y="152219"/>
            <a:ext cx="1071797" cy="307777"/>
          </a:xfrm>
          <a:prstGeom prst="curved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8" name="Picture 37" descr="A picture containing sign, sitting, black, white&#10;&#10;Description automatically generated">
            <a:extLst>
              <a:ext uri="{FF2B5EF4-FFF2-40B4-BE49-F238E27FC236}">
                <a16:creationId xmlns:a16="http://schemas.microsoft.com/office/drawing/2014/main" id="{D3F76C0B-0C55-4A93-B6AE-09CCCDF46130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1132" y="84114"/>
            <a:ext cx="812394" cy="812394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269FFCF1-60E0-4183-A400-86FE668EB4CE}"/>
              </a:ext>
            </a:extLst>
          </p:cNvPr>
          <p:cNvSpPr txBox="1"/>
          <p:nvPr/>
        </p:nvSpPr>
        <p:spPr>
          <a:xfrm>
            <a:off x="8334097" y="700257"/>
            <a:ext cx="13266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Vision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API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Arrow: Curved Down 40">
            <a:extLst>
              <a:ext uri="{FF2B5EF4-FFF2-40B4-BE49-F238E27FC236}">
                <a16:creationId xmlns:a16="http://schemas.microsoft.com/office/drawing/2014/main" id="{0E7C5EDB-2528-4EBB-BB0E-72FC442BF2E7}"/>
              </a:ext>
            </a:extLst>
          </p:cNvPr>
          <p:cNvSpPr/>
          <p:nvPr/>
        </p:nvSpPr>
        <p:spPr>
          <a:xfrm rot="10800000">
            <a:off x="7271483" y="588731"/>
            <a:ext cx="1071797" cy="307777"/>
          </a:xfrm>
          <a:prstGeom prst="curvedDown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2" name="Picture 51" descr="A close up of a logo&#10;&#10;Description automatically generated">
            <a:extLst>
              <a:ext uri="{FF2B5EF4-FFF2-40B4-BE49-F238E27FC236}">
                <a16:creationId xmlns:a16="http://schemas.microsoft.com/office/drawing/2014/main" id="{38EBC8A8-C033-49F7-8089-DAA61FF951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882" y="161990"/>
            <a:ext cx="734518" cy="734518"/>
          </a:xfrm>
          <a:prstGeom prst="rect">
            <a:avLst/>
          </a:prstGeom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BA3151FC-1BC1-4BE5-84CC-C8E11D25ED73}"/>
              </a:ext>
            </a:extLst>
          </p:cNvPr>
          <p:cNvGrpSpPr/>
          <p:nvPr/>
        </p:nvGrpSpPr>
        <p:grpSpPr>
          <a:xfrm>
            <a:off x="5501598" y="1037764"/>
            <a:ext cx="2676454" cy="2402896"/>
            <a:chOff x="5269595" y="2400002"/>
            <a:chExt cx="2676454" cy="2402896"/>
          </a:xfrm>
        </p:grpSpPr>
        <p:sp>
          <p:nvSpPr>
            <p:cNvPr id="54" name="Arrow: Down 53">
              <a:extLst>
                <a:ext uri="{FF2B5EF4-FFF2-40B4-BE49-F238E27FC236}">
                  <a16:creationId xmlns:a16="http://schemas.microsoft.com/office/drawing/2014/main" id="{C3824CDA-323F-4B4A-9AF1-C682B4EA4047}"/>
                </a:ext>
              </a:extLst>
            </p:cNvPr>
            <p:cNvSpPr/>
            <p:nvPr/>
          </p:nvSpPr>
          <p:spPr>
            <a:xfrm>
              <a:off x="6513227" y="2400002"/>
              <a:ext cx="151970" cy="2359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5DE979B2-9E5C-4CE9-AFCD-5A99BC3CF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81989" y="2649682"/>
              <a:ext cx="967824" cy="571550"/>
            </a:xfrm>
            <a:prstGeom prst="rect">
              <a:avLst/>
            </a:prstGeom>
          </p:spPr>
        </p:pic>
        <p:pic>
          <p:nvPicPr>
            <p:cNvPr id="59" name="Picture 58" descr="A picture containing object, clock&#10;&#10;Description automatically generated">
              <a:extLst>
                <a:ext uri="{FF2B5EF4-FFF2-40B4-BE49-F238E27FC236}">
                  <a16:creationId xmlns:a16="http://schemas.microsoft.com/office/drawing/2014/main" id="{3B11FE8E-281A-410A-8700-3767D925AC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9262" y="3530036"/>
              <a:ext cx="479939" cy="479939"/>
            </a:xfrm>
            <a:prstGeom prst="rect">
              <a:avLst/>
            </a:prstGeom>
          </p:spPr>
        </p:pic>
        <p:sp>
          <p:nvSpPr>
            <p:cNvPr id="60" name="Arrow: Down 59">
              <a:extLst>
                <a:ext uri="{FF2B5EF4-FFF2-40B4-BE49-F238E27FC236}">
                  <a16:creationId xmlns:a16="http://schemas.microsoft.com/office/drawing/2014/main" id="{23B75C75-2C61-480D-9E33-41FAF718939A}"/>
                </a:ext>
              </a:extLst>
            </p:cNvPr>
            <p:cNvSpPr/>
            <p:nvPr/>
          </p:nvSpPr>
          <p:spPr>
            <a:xfrm>
              <a:off x="6489916" y="3225354"/>
              <a:ext cx="151970" cy="2359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1" name="Picture 60" descr="A picture containing object, clock&#10;&#10;Description automatically generated">
              <a:extLst>
                <a:ext uri="{FF2B5EF4-FFF2-40B4-BE49-F238E27FC236}">
                  <a16:creationId xmlns:a16="http://schemas.microsoft.com/office/drawing/2014/main" id="{B5506C0C-234E-4076-B07B-7392F430B6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2800" y="3530036"/>
              <a:ext cx="479939" cy="479939"/>
            </a:xfrm>
            <a:prstGeom prst="rect">
              <a:avLst/>
            </a:prstGeom>
          </p:spPr>
        </p:pic>
        <p:pic>
          <p:nvPicPr>
            <p:cNvPr id="62" name="Picture 61" descr="A picture containing object, clock&#10;&#10;Description automatically generated">
              <a:extLst>
                <a:ext uri="{FF2B5EF4-FFF2-40B4-BE49-F238E27FC236}">
                  <a16:creationId xmlns:a16="http://schemas.microsoft.com/office/drawing/2014/main" id="{59CCEBE9-EF7C-4F49-B657-EDAA90F6D3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5724" y="3530036"/>
              <a:ext cx="479939" cy="479939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26A041C1-7632-495A-8D46-B29FAD5D5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90470" y="4231348"/>
              <a:ext cx="967824" cy="571550"/>
            </a:xfrm>
            <a:prstGeom prst="rect">
              <a:avLst/>
            </a:prstGeom>
          </p:spPr>
        </p:pic>
        <p:sp>
          <p:nvSpPr>
            <p:cNvPr id="64" name="Arrow: Down 63">
              <a:extLst>
                <a:ext uri="{FF2B5EF4-FFF2-40B4-BE49-F238E27FC236}">
                  <a16:creationId xmlns:a16="http://schemas.microsoft.com/office/drawing/2014/main" id="{E4528E93-CA31-4292-8FAF-118D3459F5A4}"/>
                </a:ext>
              </a:extLst>
            </p:cNvPr>
            <p:cNvSpPr/>
            <p:nvPr/>
          </p:nvSpPr>
          <p:spPr>
            <a:xfrm>
              <a:off x="6483246" y="4039187"/>
              <a:ext cx="151970" cy="23593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Arrow: Bent 64">
              <a:extLst>
                <a:ext uri="{FF2B5EF4-FFF2-40B4-BE49-F238E27FC236}">
                  <a16:creationId xmlns:a16="http://schemas.microsoft.com/office/drawing/2014/main" id="{6A2ACD40-9499-431A-8F27-BCCBEE2D789C}"/>
                </a:ext>
              </a:extLst>
            </p:cNvPr>
            <p:cNvSpPr/>
            <p:nvPr/>
          </p:nvSpPr>
          <p:spPr>
            <a:xfrm rot="5400000">
              <a:off x="7112299" y="2951104"/>
              <a:ext cx="569245" cy="451124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Arrow: Bent 65">
              <a:extLst>
                <a:ext uri="{FF2B5EF4-FFF2-40B4-BE49-F238E27FC236}">
                  <a16:creationId xmlns:a16="http://schemas.microsoft.com/office/drawing/2014/main" id="{06CC25F9-C9BE-45EE-A722-7589289ABC27}"/>
                </a:ext>
              </a:extLst>
            </p:cNvPr>
            <p:cNvSpPr/>
            <p:nvPr/>
          </p:nvSpPr>
          <p:spPr>
            <a:xfrm rot="10800000">
              <a:off x="7171358" y="4078722"/>
              <a:ext cx="388100" cy="569246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Arrow: Bent 66">
              <a:extLst>
                <a:ext uri="{FF2B5EF4-FFF2-40B4-BE49-F238E27FC236}">
                  <a16:creationId xmlns:a16="http://schemas.microsoft.com/office/drawing/2014/main" id="{128E3C21-4D5E-4591-99CD-F4328DDB4009}"/>
                </a:ext>
              </a:extLst>
            </p:cNvPr>
            <p:cNvSpPr/>
            <p:nvPr/>
          </p:nvSpPr>
          <p:spPr>
            <a:xfrm rot="5400000" flipV="1">
              <a:off x="5435851" y="2966272"/>
              <a:ext cx="569245" cy="479939"/>
            </a:xfrm>
            <a:prstGeom prst="bentArrow">
              <a:avLst>
                <a:gd name="adj1" fmla="val 25000"/>
                <a:gd name="adj2" fmla="val 31646"/>
                <a:gd name="adj3" fmla="val 25000"/>
                <a:gd name="adj4" fmla="val 4375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Arrow: Bent 67">
              <a:extLst>
                <a:ext uri="{FF2B5EF4-FFF2-40B4-BE49-F238E27FC236}">
                  <a16:creationId xmlns:a16="http://schemas.microsoft.com/office/drawing/2014/main" id="{97AFC28B-2D99-4935-BF5E-F6C6E2D68368}"/>
                </a:ext>
              </a:extLst>
            </p:cNvPr>
            <p:cNvSpPr/>
            <p:nvPr/>
          </p:nvSpPr>
          <p:spPr>
            <a:xfrm rot="10800000" flipH="1">
              <a:off x="5584614" y="4071605"/>
              <a:ext cx="421446" cy="569246"/>
            </a:xfrm>
            <a:prstGeom prst="ben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88D5A69B-87E5-40A0-B1EB-600E9EF377A6}"/>
                </a:ext>
              </a:extLst>
            </p:cNvPr>
            <p:cNvSpPr txBox="1"/>
            <p:nvPr/>
          </p:nvSpPr>
          <p:spPr>
            <a:xfrm>
              <a:off x="7133655" y="3836159"/>
              <a:ext cx="8123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Index</a:t>
              </a:r>
              <a:r>
                <a:rPr kumimoji="0" lang="es-E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Tag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C1B4C0CB-BB68-4F06-A2AD-0915D22D831B}"/>
                </a:ext>
              </a:extLst>
            </p:cNvPr>
            <p:cNvSpPr txBox="1"/>
            <p:nvPr/>
          </p:nvSpPr>
          <p:spPr>
            <a:xfrm>
              <a:off x="6237419" y="3777577"/>
              <a:ext cx="8123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Index</a:t>
              </a:r>
              <a:r>
                <a:rPr kumimoji="0" lang="es-E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Tag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3E020B81-1F96-4E08-B5D6-E5E8D5DB853A}"/>
                </a:ext>
              </a:extLst>
            </p:cNvPr>
            <p:cNvSpPr txBox="1"/>
            <p:nvPr/>
          </p:nvSpPr>
          <p:spPr>
            <a:xfrm>
              <a:off x="5269595" y="3817112"/>
              <a:ext cx="812394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1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Index</a:t>
              </a:r>
              <a:r>
                <a:rPr kumimoji="0" lang="es-E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Tag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3" name="Flowchart: Decision 72">
            <a:extLst>
              <a:ext uri="{FF2B5EF4-FFF2-40B4-BE49-F238E27FC236}">
                <a16:creationId xmlns:a16="http://schemas.microsoft.com/office/drawing/2014/main" id="{BE7C1CB2-EF55-442C-A740-E66BAD4B48D9}"/>
              </a:ext>
            </a:extLst>
          </p:cNvPr>
          <p:cNvSpPr/>
          <p:nvPr/>
        </p:nvSpPr>
        <p:spPr>
          <a:xfrm>
            <a:off x="6220238" y="3741358"/>
            <a:ext cx="1201953" cy="636117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Any Tag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==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“</a:t>
            </a:r>
            <a:r>
              <a:rPr kumimoji="0" lang="es-ES" sz="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Food</a:t>
            </a:r>
            <a:r>
              <a:rPr kumimoji="0" lang="es-ES" sz="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”</a:t>
            </a:r>
            <a:endParaRPr kumimoji="0" lang="en-US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Arrow: Down 73">
            <a:extLst>
              <a:ext uri="{FF2B5EF4-FFF2-40B4-BE49-F238E27FC236}">
                <a16:creationId xmlns:a16="http://schemas.microsoft.com/office/drawing/2014/main" id="{1735AF71-6EF7-4A22-BC9A-84650AC67FE2}"/>
              </a:ext>
            </a:extLst>
          </p:cNvPr>
          <p:cNvSpPr/>
          <p:nvPr/>
        </p:nvSpPr>
        <p:spPr>
          <a:xfrm>
            <a:off x="6730448" y="3455380"/>
            <a:ext cx="151970" cy="2359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8" name="Picture 77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477FBD53-094E-43A2-853F-945306BA8E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401" y="4649880"/>
            <a:ext cx="561782" cy="56178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9904D9CC-58F5-4E53-B8B9-AF72C980A10C}"/>
              </a:ext>
            </a:extLst>
          </p:cNvPr>
          <p:cNvSpPr txBox="1"/>
          <p:nvPr/>
        </p:nvSpPr>
        <p:spPr>
          <a:xfrm>
            <a:off x="7963154" y="4225156"/>
            <a:ext cx="1338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Request </a:t>
            </a:r>
            <a:r>
              <a:rPr kumimoji="0" lang="es-E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Approval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0" name="Picture 79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9D2D6C1C-1F84-4B81-83E4-E061BC79BB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639" y="5574111"/>
            <a:ext cx="561782" cy="561782"/>
          </a:xfrm>
          <a:prstGeom prst="rect">
            <a:avLst/>
          </a:prstGeom>
        </p:spPr>
      </p:pic>
      <p:sp>
        <p:nvSpPr>
          <p:cNvPr id="81" name="TextBox 80">
            <a:extLst>
              <a:ext uri="{FF2B5EF4-FFF2-40B4-BE49-F238E27FC236}">
                <a16:creationId xmlns:a16="http://schemas.microsoft.com/office/drawing/2014/main" id="{5A87CF38-B572-4DD5-93CB-13B5E186339A}"/>
              </a:ext>
            </a:extLst>
          </p:cNvPr>
          <p:cNvSpPr txBox="1"/>
          <p:nvPr/>
        </p:nvSpPr>
        <p:spPr>
          <a:xfrm>
            <a:off x="6169497" y="5968829"/>
            <a:ext cx="144550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Send 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Notification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Arrow: Down 81">
            <a:extLst>
              <a:ext uri="{FF2B5EF4-FFF2-40B4-BE49-F238E27FC236}">
                <a16:creationId xmlns:a16="http://schemas.microsoft.com/office/drawing/2014/main" id="{85A9A46C-4474-4FAF-8A9C-B115F131353F}"/>
              </a:ext>
            </a:extLst>
          </p:cNvPr>
          <p:cNvSpPr/>
          <p:nvPr/>
        </p:nvSpPr>
        <p:spPr>
          <a:xfrm>
            <a:off x="6748516" y="4408421"/>
            <a:ext cx="151970" cy="2359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Arrow: Down 82">
            <a:extLst>
              <a:ext uri="{FF2B5EF4-FFF2-40B4-BE49-F238E27FC236}">
                <a16:creationId xmlns:a16="http://schemas.microsoft.com/office/drawing/2014/main" id="{201A41C5-0701-4494-86F2-3C2F92DA9484}"/>
              </a:ext>
            </a:extLst>
          </p:cNvPr>
          <p:cNvSpPr/>
          <p:nvPr/>
        </p:nvSpPr>
        <p:spPr>
          <a:xfrm>
            <a:off x="6721919" y="5318848"/>
            <a:ext cx="151970" cy="23593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6" name="Picture 85" descr="A close up of a sign&#10;&#10;Description automatically generated">
            <a:extLst>
              <a:ext uri="{FF2B5EF4-FFF2-40B4-BE49-F238E27FC236}">
                <a16:creationId xmlns:a16="http://schemas.microsoft.com/office/drawing/2014/main" id="{B6F5FE84-4FED-4EA3-BC41-C72EFE12577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360" y="4381483"/>
            <a:ext cx="289810" cy="289810"/>
          </a:xfrm>
          <a:prstGeom prst="rect">
            <a:avLst/>
          </a:prstGeom>
        </p:spPr>
      </p:pic>
      <p:pic>
        <p:nvPicPr>
          <p:cNvPr id="88" name="Picture 87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B1E52D91-FC65-4B13-B41F-8EFE83BA29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407" y="3691009"/>
            <a:ext cx="283948" cy="283948"/>
          </a:xfrm>
          <a:prstGeom prst="rect">
            <a:avLst/>
          </a:prstGeom>
        </p:spPr>
      </p:pic>
      <p:sp>
        <p:nvSpPr>
          <p:cNvPr id="89" name="Arrow: Right 88">
            <a:extLst>
              <a:ext uri="{FF2B5EF4-FFF2-40B4-BE49-F238E27FC236}">
                <a16:creationId xmlns:a16="http://schemas.microsoft.com/office/drawing/2014/main" id="{3E1F4039-03FB-43F8-BE9D-D0A934D66C8E}"/>
              </a:ext>
            </a:extLst>
          </p:cNvPr>
          <p:cNvSpPr/>
          <p:nvPr/>
        </p:nvSpPr>
        <p:spPr>
          <a:xfrm>
            <a:off x="7490975" y="3952853"/>
            <a:ext cx="727023" cy="179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0" name="Picture 89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3703BD24-F6DC-4BD1-B0D3-0C0558EFED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782" y="3778525"/>
            <a:ext cx="561782" cy="561782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387A5A16-DD83-42D8-83B4-F2A5FEEF9049}"/>
              </a:ext>
            </a:extLst>
          </p:cNvPr>
          <p:cNvSpPr txBox="1"/>
          <p:nvPr/>
        </p:nvSpPr>
        <p:spPr>
          <a:xfrm>
            <a:off x="6262004" y="5032014"/>
            <a:ext cx="13383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Resize</a:t>
            </a:r>
            <a:r>
              <a:rPr kumimoji="0" lang="es-E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Image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3" name="Graphic 92" descr="User">
            <a:extLst>
              <a:ext uri="{FF2B5EF4-FFF2-40B4-BE49-F238E27FC236}">
                <a16:creationId xmlns:a16="http://schemas.microsoft.com/office/drawing/2014/main" id="{1D1BFD97-1AAD-4802-88BF-6BE82FC317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255955" y="3611988"/>
            <a:ext cx="914400" cy="914400"/>
          </a:xfrm>
          <a:prstGeom prst="rect">
            <a:avLst/>
          </a:prstGeom>
        </p:spPr>
      </p:pic>
      <p:pic>
        <p:nvPicPr>
          <p:cNvPr id="95" name="Graphic 94" descr="Clock">
            <a:extLst>
              <a:ext uri="{FF2B5EF4-FFF2-40B4-BE49-F238E27FC236}">
                <a16:creationId xmlns:a16="http://schemas.microsoft.com/office/drawing/2014/main" id="{758F93EB-C714-4C40-A374-453F32E73DC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662550" y="4129760"/>
            <a:ext cx="514595" cy="514595"/>
          </a:xfrm>
          <a:prstGeom prst="rect">
            <a:avLst/>
          </a:prstGeom>
        </p:spPr>
      </p:pic>
      <p:sp>
        <p:nvSpPr>
          <p:cNvPr id="96" name="Arrow: Right 95">
            <a:extLst>
              <a:ext uri="{FF2B5EF4-FFF2-40B4-BE49-F238E27FC236}">
                <a16:creationId xmlns:a16="http://schemas.microsoft.com/office/drawing/2014/main" id="{91B4CBE3-238F-4B68-8049-8E6941107567}"/>
              </a:ext>
            </a:extLst>
          </p:cNvPr>
          <p:cNvSpPr/>
          <p:nvPr/>
        </p:nvSpPr>
        <p:spPr>
          <a:xfrm>
            <a:off x="8923615" y="3949878"/>
            <a:ext cx="514596" cy="179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Arrow: Bent 96">
            <a:extLst>
              <a:ext uri="{FF2B5EF4-FFF2-40B4-BE49-F238E27FC236}">
                <a16:creationId xmlns:a16="http://schemas.microsoft.com/office/drawing/2014/main" id="{6A584E24-2BA5-4D0C-819E-23BB4A9E93AC}"/>
              </a:ext>
            </a:extLst>
          </p:cNvPr>
          <p:cNvSpPr/>
          <p:nvPr/>
        </p:nvSpPr>
        <p:spPr>
          <a:xfrm rot="10800000">
            <a:off x="7222224" y="4579655"/>
            <a:ext cx="2522207" cy="44683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8" name="Picture 97" descr="A close up of a sign&#10;&#10;Description automatically generated">
            <a:extLst>
              <a:ext uri="{FF2B5EF4-FFF2-40B4-BE49-F238E27FC236}">
                <a16:creationId xmlns:a16="http://schemas.microsoft.com/office/drawing/2014/main" id="{EF7EC349-FA2A-4592-9618-F08B8C10A55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9836" y="4526388"/>
            <a:ext cx="289810" cy="289810"/>
          </a:xfrm>
          <a:prstGeom prst="rect">
            <a:avLst/>
          </a:prstGeom>
        </p:spPr>
      </p:pic>
      <p:pic>
        <p:nvPicPr>
          <p:cNvPr id="99" name="Picture 98" descr="A picture containing object, clock, drawing&#10;&#10;Description automatically generated">
            <a:extLst>
              <a:ext uri="{FF2B5EF4-FFF2-40B4-BE49-F238E27FC236}">
                <a16:creationId xmlns:a16="http://schemas.microsoft.com/office/drawing/2014/main" id="{604D67A1-CC1F-4A6C-86D2-B3668EE6514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0617" y="3848540"/>
            <a:ext cx="283948" cy="283948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ED7C9D9C-6422-41F3-A16F-2245233B14A5}"/>
              </a:ext>
            </a:extLst>
          </p:cNvPr>
          <p:cNvSpPr txBox="1"/>
          <p:nvPr/>
        </p:nvSpPr>
        <p:spPr>
          <a:xfrm>
            <a:off x="10704565" y="4252190"/>
            <a:ext cx="13383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Reject</a:t>
            </a:r>
            <a:r>
              <a:rPr kumimoji="0" lang="es-E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ES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Notification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1" name="Picture 100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12F6D38F-FE2D-40C4-8DE0-5462DDC4CF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193" y="3805559"/>
            <a:ext cx="561782" cy="561782"/>
          </a:xfrm>
          <a:prstGeom prst="rect">
            <a:avLst/>
          </a:prstGeom>
        </p:spPr>
      </p:pic>
      <p:sp>
        <p:nvSpPr>
          <p:cNvPr id="102" name="Arrow: Right 101">
            <a:extLst>
              <a:ext uri="{FF2B5EF4-FFF2-40B4-BE49-F238E27FC236}">
                <a16:creationId xmlns:a16="http://schemas.microsoft.com/office/drawing/2014/main" id="{68691BA0-6BEC-441D-ADA6-187299299DC8}"/>
              </a:ext>
            </a:extLst>
          </p:cNvPr>
          <p:cNvSpPr/>
          <p:nvPr/>
        </p:nvSpPr>
        <p:spPr>
          <a:xfrm>
            <a:off x="10106841" y="4135215"/>
            <a:ext cx="928141" cy="20509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4" name="Picture 103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B75AC0A4-675F-4775-B75D-8F71BC4A4D2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589" y="5934802"/>
            <a:ext cx="375829" cy="375829"/>
          </a:xfrm>
          <a:prstGeom prst="rect">
            <a:avLst/>
          </a:prstGeom>
        </p:spPr>
      </p:pic>
      <p:pic>
        <p:nvPicPr>
          <p:cNvPr id="105" name="Picture 104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FC30AB7F-BFA0-423A-A0D4-EED2B59F6B7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4128" y="4499078"/>
            <a:ext cx="375829" cy="375829"/>
          </a:xfrm>
          <a:prstGeom prst="rect">
            <a:avLst/>
          </a:prstGeom>
        </p:spPr>
      </p:pic>
      <p:sp>
        <p:nvSpPr>
          <p:cNvPr id="107" name="Arrow: Right 106">
            <a:extLst>
              <a:ext uri="{FF2B5EF4-FFF2-40B4-BE49-F238E27FC236}">
                <a16:creationId xmlns:a16="http://schemas.microsoft.com/office/drawing/2014/main" id="{11D524A0-D34C-41E8-B153-782AC19DE7D3}"/>
              </a:ext>
            </a:extLst>
          </p:cNvPr>
          <p:cNvSpPr/>
          <p:nvPr/>
        </p:nvSpPr>
        <p:spPr>
          <a:xfrm>
            <a:off x="5534756" y="448013"/>
            <a:ext cx="727023" cy="179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8" name="Arrow: Right 107">
            <a:extLst>
              <a:ext uri="{FF2B5EF4-FFF2-40B4-BE49-F238E27FC236}">
                <a16:creationId xmlns:a16="http://schemas.microsoft.com/office/drawing/2014/main" id="{5E7CA51D-6249-4318-84B3-EFC769423849}"/>
              </a:ext>
            </a:extLst>
          </p:cNvPr>
          <p:cNvSpPr/>
          <p:nvPr/>
        </p:nvSpPr>
        <p:spPr>
          <a:xfrm>
            <a:off x="3505324" y="682638"/>
            <a:ext cx="727023" cy="179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0" name="Arrow: Up 109">
            <a:extLst>
              <a:ext uri="{FF2B5EF4-FFF2-40B4-BE49-F238E27FC236}">
                <a16:creationId xmlns:a16="http://schemas.microsoft.com/office/drawing/2014/main" id="{E0619565-4B10-489C-AFF1-48D84E4E078E}"/>
              </a:ext>
            </a:extLst>
          </p:cNvPr>
          <p:cNvSpPr/>
          <p:nvPr/>
        </p:nvSpPr>
        <p:spPr>
          <a:xfrm>
            <a:off x="2842501" y="1287444"/>
            <a:ext cx="203733" cy="186744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50886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B2BE15-050B-42D6-BEC6-60DF706CE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116057"/>
            <a:ext cx="12192000" cy="62256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https://github.com/luismanez/netcoreconf-bcn-2020</a:t>
            </a:r>
          </a:p>
        </p:txBody>
      </p:sp>
    </p:spTree>
    <p:extLst>
      <p:ext uri="{BB962C8B-B14F-4D97-AF65-F5344CB8AC3E}">
        <p14:creationId xmlns:p14="http://schemas.microsoft.com/office/powerpoint/2010/main" val="612339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Sponsors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6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96B35D-E093-4E41-ACE9-1A585A673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C697C3-64D3-4CC4-B858-183AF014A74E}"/>
              </a:ext>
            </a:extLst>
          </p:cNvPr>
          <p:cNvSpPr txBox="1"/>
          <p:nvPr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GRACIAS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CFEC10-C209-4784-A902-7B092A9A82BB}"/>
              </a:ext>
            </a:extLst>
          </p:cNvPr>
          <p:cNvSpPr txBox="1"/>
          <p:nvPr/>
        </p:nvSpPr>
        <p:spPr>
          <a:xfrm>
            <a:off x="8157028" y="1422400"/>
            <a:ext cx="27489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Más información: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3"/>
              </a:rPr>
              <a:t>info@netcoreconf.com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@Netcoreconf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Visítanos en: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233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B2BE15-050B-42D6-BEC6-60DF706CE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Appendix: Auto escalation</a:t>
            </a:r>
          </a:p>
        </p:txBody>
      </p:sp>
    </p:spTree>
    <p:extLst>
      <p:ext uri="{BB962C8B-B14F-4D97-AF65-F5344CB8AC3E}">
        <p14:creationId xmlns:p14="http://schemas.microsoft.com/office/powerpoint/2010/main" val="2483295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F41A1-3691-4B32-9C63-C7B969495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scale controller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20E10A3-3370-4770-AB3B-DF007536C9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76500" y="1487488"/>
            <a:ext cx="723900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127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hand holding a cellphone&#10;&#10;Description automatically generated">
            <a:extLst>
              <a:ext uri="{FF2B5EF4-FFF2-40B4-BE49-F238E27FC236}">
                <a16:creationId xmlns:a16="http://schemas.microsoft.com/office/drawing/2014/main" id="{0E9D5EDF-AA5E-4A3C-95F5-2E863E162A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48" r="9091" b="1994"/>
          <a:stretch/>
        </p:blipFill>
        <p:spPr>
          <a:xfrm>
            <a:off x="4818888" y="1"/>
            <a:ext cx="7373112" cy="6857999"/>
          </a:xfrm>
          <a:prstGeom prst="rect">
            <a:avLst/>
          </a:prstGeom>
        </p:spPr>
      </p:pic>
      <p:sp>
        <p:nvSpPr>
          <p:cNvPr id="20" name="Freeform 8">
            <a:extLst>
              <a:ext uri="{FF2B5EF4-FFF2-40B4-BE49-F238E27FC236}">
                <a16:creationId xmlns:a16="http://schemas.microsoft.com/office/drawing/2014/main" id="{9225B0D8-E56E-4ACC-A464-81F406276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8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8F5D1B28-3976-4367-807C-CAD629CDD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8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41EC25-FE3D-4E67-A2D0-1CF5F69E4AE4}"/>
              </a:ext>
            </a:extLst>
          </p:cNvPr>
          <p:cNvSpPr txBox="1"/>
          <p:nvPr/>
        </p:nvSpPr>
        <p:spPr>
          <a:xfrm>
            <a:off x="804672" y="2600324"/>
            <a:ext cx="5058370" cy="33209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What are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“Azure Durable Functions”?</a:t>
            </a:r>
          </a:p>
        </p:txBody>
      </p:sp>
    </p:spTree>
    <p:extLst>
      <p:ext uri="{BB962C8B-B14F-4D97-AF65-F5344CB8AC3E}">
        <p14:creationId xmlns:p14="http://schemas.microsoft.com/office/powerpoint/2010/main" val="38057522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F24E47-78EC-42BD-9029-95B91EC94A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Escalation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8551F8-6622-489B-89B3-DF80B6FED5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controller not only monitors the triggers but the internal queues</a:t>
            </a:r>
          </a:p>
          <a:p>
            <a:r>
              <a:rPr lang="en-GB" dirty="0"/>
              <a:t>We can control the queue throughput through </a:t>
            </a:r>
            <a:r>
              <a:rPr lang="en-GB" dirty="0" err="1"/>
              <a:t>host.json</a:t>
            </a:r>
            <a:r>
              <a:rPr lang="en-GB" dirty="0"/>
              <a:t> configuration</a:t>
            </a:r>
          </a:p>
          <a:p>
            <a:r>
              <a:rPr lang="en-GB" dirty="0"/>
              <a:t>Activity functions can be </a:t>
            </a:r>
            <a:r>
              <a:rPr lang="en-GB" dirty="0" err="1"/>
              <a:t>escaled</a:t>
            </a:r>
            <a:r>
              <a:rPr lang="en-GB" dirty="0"/>
              <a:t> out infinitely</a:t>
            </a:r>
          </a:p>
          <a:p>
            <a:r>
              <a:rPr lang="en-GB" dirty="0"/>
              <a:t>Orchestrators can scale to as many VMs as control queues configured on </a:t>
            </a:r>
            <a:r>
              <a:rPr lang="en-GB" dirty="0" err="1"/>
              <a:t>host.json</a:t>
            </a:r>
            <a:endParaRPr lang="en-GB" dirty="0"/>
          </a:p>
          <a:p>
            <a:pPr lvl="1"/>
            <a:r>
              <a:rPr lang="en-GB" dirty="0"/>
              <a:t>Default 4, max 16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48306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072B6-E37D-45C1-AEB7-169E80B8F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Escalation</a:t>
            </a:r>
          </a:p>
        </p:txBody>
      </p:sp>
      <p:pic>
        <p:nvPicPr>
          <p:cNvPr id="4098" name="Picture 2" descr="Scale diagram">
            <a:extLst>
              <a:ext uri="{FF2B5EF4-FFF2-40B4-BE49-F238E27FC236}">
                <a16:creationId xmlns:a16="http://schemas.microsoft.com/office/drawing/2014/main" id="{D8CA3569-1F04-4926-A8E0-8D04B182A8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350" y="1477963"/>
            <a:ext cx="8591299" cy="435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0311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B2BE15-050B-42D6-BEC6-60DF706CE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Appendix: Under the hood pieces</a:t>
            </a:r>
          </a:p>
        </p:txBody>
      </p:sp>
    </p:spTree>
    <p:extLst>
      <p:ext uri="{BB962C8B-B14F-4D97-AF65-F5344CB8AC3E}">
        <p14:creationId xmlns:p14="http://schemas.microsoft.com/office/powerpoint/2010/main" val="37801837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CACB9-0828-4135-A565-F37438B4D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history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C9496-C07E-40F1-9A96-F039BC97A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Append only storage that is used by the Framework as the event store</a:t>
            </a:r>
          </a:p>
          <a:p>
            <a:r>
              <a:rPr lang="en-GB" dirty="0"/>
              <a:t>Super useful for debugging</a:t>
            </a:r>
          </a:p>
          <a:p>
            <a:r>
              <a:rPr lang="en-GB" dirty="0"/>
              <a:t>When inputs or outputs are too big to store on a table column, a blob is used</a:t>
            </a:r>
          </a:p>
          <a:p>
            <a:r>
              <a:rPr lang="en-GB" dirty="0"/>
              <a:t>DO NOT depend on this</a:t>
            </a:r>
          </a:p>
        </p:txBody>
      </p:sp>
    </p:spTree>
    <p:extLst>
      <p:ext uri="{BB962C8B-B14F-4D97-AF65-F5344CB8AC3E}">
        <p14:creationId xmlns:p14="http://schemas.microsoft.com/office/powerpoint/2010/main" val="38155762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EAFF2-E75F-414F-AC01-448127B65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instances table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E4B862-FB8A-4874-9FC5-C9257E4EF9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Contains the status of all orchestrations</a:t>
            </a:r>
          </a:p>
          <a:p>
            <a:r>
              <a:rPr lang="en-GB" dirty="0"/>
              <a:t>One row per instance</a:t>
            </a:r>
          </a:p>
          <a:p>
            <a:r>
              <a:rPr lang="en-GB" dirty="0"/>
              <a:t>Eventually consistent with the history table</a:t>
            </a:r>
          </a:p>
          <a:p>
            <a:r>
              <a:rPr lang="en-GB" dirty="0"/>
              <a:t>Inspired by CQRS pattern</a:t>
            </a:r>
          </a:p>
        </p:txBody>
      </p:sp>
    </p:spTree>
    <p:extLst>
      <p:ext uri="{BB962C8B-B14F-4D97-AF65-F5344CB8AC3E}">
        <p14:creationId xmlns:p14="http://schemas.microsoft.com/office/powerpoint/2010/main" val="4964510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5D94D-55B0-405D-9ED2-35C873D7C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Work-item queue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D1EA2-C948-4F13-9BD7-A283AA84DA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Is the one that triggers the Activity Functions</a:t>
            </a:r>
          </a:p>
          <a:p>
            <a:r>
              <a:rPr lang="en-GB" dirty="0"/>
              <a:t>One messaged dequeued at a time</a:t>
            </a:r>
          </a:p>
          <a:p>
            <a:r>
              <a:rPr lang="en-GB" dirty="0"/>
              <a:t>Messages contain input and info on which Activity it must execute</a:t>
            </a:r>
          </a:p>
          <a:p>
            <a:r>
              <a:rPr lang="en-GB" dirty="0"/>
              <a:t>Only one even when the App auto scales</a:t>
            </a:r>
          </a:p>
        </p:txBody>
      </p:sp>
    </p:spTree>
    <p:extLst>
      <p:ext uri="{BB962C8B-B14F-4D97-AF65-F5344CB8AC3E}">
        <p14:creationId xmlns:p14="http://schemas.microsoft.com/office/powerpoint/2010/main" val="42241500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CC88D-80D9-4A25-84B5-913812BAA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Control queues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841BAA-E956-4DD6-90D3-50E52D4E2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Contain lifecycle messages (control, response and timer messages)</a:t>
            </a:r>
          </a:p>
          <a:p>
            <a:pPr lvl="1"/>
            <a:r>
              <a:rPr lang="en-GB" dirty="0"/>
              <a:t>Composed of the payload and metadata pointing to the instance</a:t>
            </a:r>
          </a:p>
          <a:p>
            <a:r>
              <a:rPr lang="en-GB" dirty="0"/>
              <a:t>Can dequeue as much as 32 messages with batching per instance</a:t>
            </a:r>
          </a:p>
          <a:p>
            <a:r>
              <a:rPr lang="en-GB" dirty="0"/>
              <a:t>Messages are load balanced between control queues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81081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Sponsors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74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96B35D-E093-4E41-ACE9-1A585A673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C697C3-64D3-4CC4-B858-183AF014A74E}"/>
              </a:ext>
            </a:extLst>
          </p:cNvPr>
          <p:cNvSpPr txBox="1"/>
          <p:nvPr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GRACIAS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CFEC10-C209-4784-A902-7B092A9A82BB}"/>
              </a:ext>
            </a:extLst>
          </p:cNvPr>
          <p:cNvSpPr txBox="1"/>
          <p:nvPr/>
        </p:nvSpPr>
        <p:spPr>
          <a:xfrm>
            <a:off x="8157028" y="1422400"/>
            <a:ext cx="27489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Más información: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3"/>
              </a:rPr>
              <a:t>info@netcoreconf.com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@Netcoreconf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Visítanos en: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1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8A1BDDF5-953E-41F6-ACBA-0F35D1BA9F6D}"/>
              </a:ext>
            </a:extLst>
          </p:cNvPr>
          <p:cNvGrpSpPr/>
          <p:nvPr/>
        </p:nvGrpSpPr>
        <p:grpSpPr>
          <a:xfrm>
            <a:off x="740072" y="1379102"/>
            <a:ext cx="2547520" cy="3109651"/>
            <a:chOff x="1025578" y="2136099"/>
            <a:chExt cx="2547520" cy="3109651"/>
          </a:xfrm>
        </p:grpSpPr>
        <p:pic>
          <p:nvPicPr>
            <p:cNvPr id="7" name="Picture 6" descr="A picture containing drawing, plate&#10;&#10;Description automatically generated">
              <a:extLst>
                <a:ext uri="{FF2B5EF4-FFF2-40B4-BE49-F238E27FC236}">
                  <a16:creationId xmlns:a16="http://schemas.microsoft.com/office/drawing/2014/main" id="{A174E6A2-7DF6-491D-817E-EE9619535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5578" y="2698230"/>
              <a:ext cx="2547520" cy="254752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C94B43A-1198-46B6-B202-30D11C931FDC}"/>
                </a:ext>
              </a:extLst>
            </p:cNvPr>
            <p:cNvSpPr txBox="1"/>
            <p:nvPr/>
          </p:nvSpPr>
          <p:spPr>
            <a:xfrm>
              <a:off x="1025578" y="2136099"/>
              <a:ext cx="2547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561B64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workflow in code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61B64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FB2C2C0-F618-4BCD-AE54-1F0BD83C559C}"/>
              </a:ext>
            </a:extLst>
          </p:cNvPr>
          <p:cNvGrpSpPr/>
          <p:nvPr/>
        </p:nvGrpSpPr>
        <p:grpSpPr>
          <a:xfrm>
            <a:off x="4822239" y="1119308"/>
            <a:ext cx="2547521" cy="3466880"/>
            <a:chOff x="4015173" y="1778870"/>
            <a:chExt cx="2547521" cy="346688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F527C25-E996-4FED-8899-1879BD980030}"/>
                </a:ext>
              </a:extLst>
            </p:cNvPr>
            <p:cNvSpPr/>
            <p:nvPr/>
          </p:nvSpPr>
          <p:spPr>
            <a:xfrm>
              <a:off x="4015173" y="1778870"/>
              <a:ext cx="2547521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61B64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stateful functions in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561B64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serverless environment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2F33C2E-A101-4F58-867F-7B080647606D}"/>
                </a:ext>
              </a:extLst>
            </p:cNvPr>
            <p:cNvGrpSpPr/>
            <p:nvPr/>
          </p:nvGrpSpPr>
          <p:grpSpPr>
            <a:xfrm>
              <a:off x="4015174" y="2698230"/>
              <a:ext cx="2547520" cy="2547520"/>
              <a:chOff x="3700384" y="2698230"/>
              <a:chExt cx="2547520" cy="2547520"/>
            </a:xfrm>
          </p:grpSpPr>
          <p:pic>
            <p:nvPicPr>
              <p:cNvPr id="11" name="Picture 10" descr="A close up of a sign&#10;&#10;Description automatically generated">
                <a:extLst>
                  <a:ext uri="{FF2B5EF4-FFF2-40B4-BE49-F238E27FC236}">
                    <a16:creationId xmlns:a16="http://schemas.microsoft.com/office/drawing/2014/main" id="{73FCF5C1-9C55-41F1-8FAE-EE30755576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00384" y="2698230"/>
                <a:ext cx="2547520" cy="2547520"/>
              </a:xfrm>
              <a:prstGeom prst="rect">
                <a:avLst/>
              </a:prstGeom>
            </p:spPr>
          </p:pic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C812945C-F2D5-47DE-8AD8-7056A248DBFF}"/>
                  </a:ext>
                </a:extLst>
              </p:cNvPr>
              <p:cNvGrpSpPr/>
              <p:nvPr/>
            </p:nvGrpSpPr>
            <p:grpSpPr>
              <a:xfrm>
                <a:off x="3786173" y="4024859"/>
                <a:ext cx="1041816" cy="784485"/>
                <a:chOff x="3994879" y="382249"/>
                <a:chExt cx="1041816" cy="784485"/>
              </a:xfrm>
              <a:solidFill>
                <a:schemeClr val="bg1">
                  <a:lumMod val="85000"/>
                </a:schemeClr>
              </a:solidFill>
            </p:grpSpPr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5A3BB813-5F50-4851-B0BE-526B21892FFC}"/>
                    </a:ext>
                  </a:extLst>
                </p:cNvPr>
                <p:cNvSpPr/>
                <p:nvPr/>
              </p:nvSpPr>
              <p:spPr>
                <a:xfrm>
                  <a:off x="3994879" y="382249"/>
                  <a:ext cx="1026826" cy="239843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15B2D555-ED44-40B2-8897-C65C049D8A22}"/>
                    </a:ext>
                  </a:extLst>
                </p:cNvPr>
                <p:cNvSpPr/>
                <p:nvPr/>
              </p:nvSpPr>
              <p:spPr>
                <a:xfrm>
                  <a:off x="4002374" y="654570"/>
                  <a:ext cx="1026826" cy="239843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644384CB-5CC3-492A-8AFA-FA5D85C53BDA}"/>
                    </a:ext>
                  </a:extLst>
                </p:cNvPr>
                <p:cNvSpPr/>
                <p:nvPr/>
              </p:nvSpPr>
              <p:spPr>
                <a:xfrm>
                  <a:off x="4009869" y="926891"/>
                  <a:ext cx="1026826" cy="239843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B163B12-8D3A-42A7-84DF-5130CF8291CB}"/>
              </a:ext>
            </a:extLst>
          </p:cNvPr>
          <p:cNvGrpSpPr/>
          <p:nvPr/>
        </p:nvGrpSpPr>
        <p:grpSpPr>
          <a:xfrm>
            <a:off x="8904408" y="1358865"/>
            <a:ext cx="2547520" cy="3129888"/>
            <a:chOff x="7685360" y="2061149"/>
            <a:chExt cx="2547520" cy="3129888"/>
          </a:xfrm>
        </p:grpSpPr>
        <p:pic>
          <p:nvPicPr>
            <p:cNvPr id="18" name="Picture 17" descr="A close up of a logo&#10;&#10;Description automatically generated">
              <a:extLst>
                <a:ext uri="{FF2B5EF4-FFF2-40B4-BE49-F238E27FC236}">
                  <a16:creationId xmlns:a16="http://schemas.microsoft.com/office/drawing/2014/main" id="{628C2FAB-3EE8-43AA-B3CD-3038874C4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0073" y="2752942"/>
              <a:ext cx="2438095" cy="2438095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FD841CD-2CE4-4A2A-8A1D-449CB8467866}"/>
                </a:ext>
              </a:extLst>
            </p:cNvPr>
            <p:cNvSpPr txBox="1"/>
            <p:nvPr/>
          </p:nvSpPr>
          <p:spPr>
            <a:xfrm>
              <a:off x="7685360" y="2061149"/>
              <a:ext cx="254752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561B64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azure functions extension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61B64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8E90196-AD7B-41D9-AA67-FE47BAC8AD71}"/>
              </a:ext>
            </a:extLst>
          </p:cNvPr>
          <p:cNvGrpSpPr/>
          <p:nvPr/>
        </p:nvGrpSpPr>
        <p:grpSpPr>
          <a:xfrm>
            <a:off x="4799787" y="5254063"/>
            <a:ext cx="2592423" cy="1230302"/>
            <a:chOff x="2716577" y="5214826"/>
            <a:chExt cx="2592423" cy="1230302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47DC9558-FF4E-42E2-87C1-A0C29CC7A0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716577" y="5676491"/>
              <a:ext cx="768637" cy="768637"/>
            </a:xfrm>
            <a:prstGeom prst="rect">
              <a:avLst/>
            </a:prstGeom>
          </p:spPr>
        </p:pic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1274C767-E829-48F6-BBEF-F3F1A25C9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640501" y="5676491"/>
              <a:ext cx="768637" cy="768637"/>
            </a:xfrm>
            <a:prstGeom prst="rect">
              <a:avLst/>
            </a:prstGeom>
          </p:spPr>
        </p:pic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F1CA5778-ABE5-4B44-947C-B1FF9DA25111}"/>
                </a:ext>
              </a:extLst>
            </p:cNvPr>
            <p:cNvSpPr/>
            <p:nvPr/>
          </p:nvSpPr>
          <p:spPr>
            <a:xfrm>
              <a:off x="4540363" y="5676491"/>
              <a:ext cx="768637" cy="768637"/>
            </a:xfrm>
            <a:prstGeom prst="roundRect">
              <a:avLst>
                <a:gd name="adj" fmla="val 9929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4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F#</a:t>
              </a:r>
              <a:endPara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E01DEBA-8C10-44E6-BC2A-BA93C68370A4}"/>
                </a:ext>
              </a:extLst>
            </p:cNvPr>
            <p:cNvSpPr txBox="1"/>
            <p:nvPr/>
          </p:nvSpPr>
          <p:spPr>
            <a:xfrm>
              <a:off x="2761480" y="5214826"/>
              <a:ext cx="25475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561B64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languages</a:t>
              </a:r>
              <a:endPara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561B64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20435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3207CC6-EAA1-4BFF-A48A-DECAD8972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reeform 3">
            <a:extLst>
              <a:ext uri="{FF2B5EF4-FFF2-40B4-BE49-F238E27FC236}">
                <a16:creationId xmlns:a16="http://schemas.microsoft.com/office/drawing/2014/main" id="{B234A3DD-923D-4166-8B19-7DD58990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F6ACA5AC-3C5D-4994-B40F-FC8349E4D6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B2BE15-050B-42D6-BEC6-60DF706CE0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2600324"/>
            <a:ext cx="6405753" cy="32779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Event Sourcing</a:t>
            </a:r>
          </a:p>
        </p:txBody>
      </p:sp>
    </p:spTree>
    <p:extLst>
      <p:ext uri="{BB962C8B-B14F-4D97-AF65-F5344CB8AC3E}">
        <p14:creationId xmlns:p14="http://schemas.microsoft.com/office/powerpoint/2010/main" val="8151173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A6E4F-7D16-41E5-813A-B17757C1D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What</a:t>
            </a:r>
            <a:r>
              <a:rPr lang="es-ES" dirty="0"/>
              <a:t> </a:t>
            </a:r>
            <a:r>
              <a:rPr lang="es-ES" dirty="0" err="1"/>
              <a:t>it</a:t>
            </a:r>
            <a:r>
              <a:rPr lang="es-ES" dirty="0"/>
              <a:t> </a:t>
            </a:r>
            <a:r>
              <a:rPr lang="es-ES" dirty="0" err="1"/>
              <a:t>is</a:t>
            </a:r>
            <a:r>
              <a:rPr lang="es-ES" dirty="0"/>
              <a:t> </a:t>
            </a:r>
            <a:r>
              <a:rPr lang="es-ES" dirty="0" err="1"/>
              <a:t>Event</a:t>
            </a:r>
            <a:r>
              <a:rPr lang="es-ES" dirty="0"/>
              <a:t> </a:t>
            </a:r>
            <a:r>
              <a:rPr lang="es-ES" dirty="0" err="1"/>
              <a:t>Sourcing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26805-BB51-4E3D-BC61-BAB740ED59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Design pattern that specifies a way of storing app state</a:t>
            </a:r>
          </a:p>
          <a:p>
            <a:r>
              <a:rPr lang="en-GB" dirty="0"/>
              <a:t>This app state is composed by a conjunction of events</a:t>
            </a:r>
          </a:p>
          <a:p>
            <a:r>
              <a:rPr lang="en-GB" dirty="0"/>
              <a:t>EVERY change on the state is stored sequentially</a:t>
            </a:r>
          </a:p>
          <a:p>
            <a:r>
              <a:rPr lang="en-GB" dirty="0"/>
              <a:t>Allows us to recreate or query app state at any given time</a:t>
            </a:r>
          </a:p>
        </p:txBody>
      </p:sp>
    </p:spTree>
    <p:extLst>
      <p:ext uri="{BB962C8B-B14F-4D97-AF65-F5344CB8AC3E}">
        <p14:creationId xmlns:p14="http://schemas.microsoft.com/office/powerpoint/2010/main" val="1291019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429FF-8B93-4D48-A3C0-9D58935037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ORM Approach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A23EE08-123B-4C9E-A764-30EA243659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4662" y="1428977"/>
            <a:ext cx="6202676" cy="474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04204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F7E1B-4E30-4723-B51C-A49753CAF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Event Sourcing Approach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81B5011-96AC-4724-8470-F15407E88A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662" y="1298053"/>
            <a:ext cx="5888675" cy="479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1281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EEBAB-B852-4964-813C-60C2243D6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it works within Durable 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72579E-B894-43C8-85D7-1EAF5EA96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Azure Storage tables act as the storage system</a:t>
            </a:r>
          </a:p>
          <a:p>
            <a:r>
              <a:rPr lang="en-GB" dirty="0"/>
              <a:t>One row per status change</a:t>
            </a:r>
          </a:p>
          <a:p>
            <a:r>
              <a:rPr lang="en-GB" dirty="0"/>
              <a:t>Columns to store inputs, outputs and additional details</a:t>
            </a:r>
          </a:p>
          <a:p>
            <a:r>
              <a:rPr lang="en-GB" dirty="0"/>
              <a:t>Framework uses the events stored in the table to rebuild the orchestrator state</a:t>
            </a:r>
          </a:p>
        </p:txBody>
      </p:sp>
    </p:spTree>
    <p:extLst>
      <p:ext uri="{BB962C8B-B14F-4D97-AF65-F5344CB8AC3E}">
        <p14:creationId xmlns:p14="http://schemas.microsoft.com/office/powerpoint/2010/main" val="12655393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635</Words>
  <Application>Microsoft Office PowerPoint</Application>
  <PresentationFormat>Widescreen</PresentationFormat>
  <Paragraphs>124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Arial Unicode MS</vt:lpstr>
      <vt:lpstr>Calibri</vt:lpstr>
      <vt:lpstr>Calibri Light</vt:lpstr>
      <vt:lpstr>Helvetica</vt:lpstr>
      <vt:lpstr>Segoe UI</vt:lpstr>
      <vt:lpstr>Tema de Office</vt:lpstr>
      <vt:lpstr>PowerPoint Presentation</vt:lpstr>
      <vt:lpstr>Sponsors</vt:lpstr>
      <vt:lpstr>PowerPoint Presentation</vt:lpstr>
      <vt:lpstr>PowerPoint Presentation</vt:lpstr>
      <vt:lpstr>Event Sourcing</vt:lpstr>
      <vt:lpstr>What it is Event Sourcing</vt:lpstr>
      <vt:lpstr>ORM Approach</vt:lpstr>
      <vt:lpstr>Event Sourcing Approach </vt:lpstr>
      <vt:lpstr>How it works within Durable Functions</vt:lpstr>
      <vt:lpstr>Durable Functions Application Patterns</vt:lpstr>
      <vt:lpstr>Function chaining</vt:lpstr>
      <vt:lpstr>Fan out/fan in </vt:lpstr>
      <vt:lpstr>Async HTTP APIs</vt:lpstr>
      <vt:lpstr>Monitor</vt:lpstr>
      <vt:lpstr>Human interaction</vt:lpstr>
      <vt:lpstr>Orchestrator function code constraints</vt:lpstr>
      <vt:lpstr>PowerPoint Presentation</vt:lpstr>
      <vt:lpstr>PowerPoint Presentation</vt:lpstr>
      <vt:lpstr>How this works under the hood</vt:lpstr>
      <vt:lpstr>Orchestrator Lifecycle</vt:lpstr>
      <vt:lpstr>Orchestrator Lifecycle</vt:lpstr>
      <vt:lpstr>That´s cool… Can you show me some code?</vt:lpstr>
      <vt:lpstr>PowerPoint Presentation</vt:lpstr>
      <vt:lpstr>PowerPoint Presentation</vt:lpstr>
      <vt:lpstr>https://github.com/luismanez/netcoreconf-bcn-2020</vt:lpstr>
      <vt:lpstr>Sponsors</vt:lpstr>
      <vt:lpstr>PowerPoint Presentation</vt:lpstr>
      <vt:lpstr>Appendix: Auto escalation</vt:lpstr>
      <vt:lpstr>The scale controller</vt:lpstr>
      <vt:lpstr>Escalation</vt:lpstr>
      <vt:lpstr>Escalation</vt:lpstr>
      <vt:lpstr>Appendix: Under the hood pieces</vt:lpstr>
      <vt:lpstr>The history table</vt:lpstr>
      <vt:lpstr>The instances table</vt:lpstr>
      <vt:lpstr>Work-item queue</vt:lpstr>
      <vt:lpstr>Control queues</vt:lpstr>
      <vt:lpstr>Sponsors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Sánchez</dc:creator>
  <cp:lastModifiedBy>Luis Mañez</cp:lastModifiedBy>
  <cp:revision>16</cp:revision>
  <dcterms:created xsi:type="dcterms:W3CDTF">2018-11-16T16:29:33Z</dcterms:created>
  <dcterms:modified xsi:type="dcterms:W3CDTF">2020-02-28T11:39:08Z</dcterms:modified>
</cp:coreProperties>
</file>